
<file path=[Content_Types].xml><?xml version="1.0" encoding="utf-8"?>
<Types xmlns="http://schemas.openxmlformats.org/package/2006/content-types">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78" r:id="rId3"/>
    <p:sldId id="279" r:id="rId4"/>
    <p:sldId id="280" r:id="rId5"/>
    <p:sldId id="281" r:id="rId6"/>
    <p:sldId id="285" r:id="rId7"/>
    <p:sldId id="294" r:id="rId8"/>
    <p:sldId id="283" r:id="rId9"/>
    <p:sldId id="284" r:id="rId10"/>
    <p:sldId id="295" r:id="rId11"/>
    <p:sldId id="296" r:id="rId12"/>
    <p:sldId id="288" r:id="rId13"/>
    <p:sldId id="289"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09" autoAdjust="0"/>
  </p:normalViewPr>
  <p:slideViewPr>
    <p:cSldViewPr snapToGrid="0" snapToObjects="1">
      <p:cViewPr varScale="1">
        <p:scale>
          <a:sx n="82" d="100"/>
          <a:sy n="82" d="100"/>
        </p:scale>
        <p:origin x="749"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a6fcff7ca05f7e13/Documents/visualization.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[visualization.xlsx]visualization!PivotTable6</c:name>
    <c:fmtId val="-1"/>
  </c:pivotSource>
  <c:chart>
    <c:title>
      <c:tx>
        <c:rich>
          <a:bodyPr rot="0" spcFirstLastPara="1" vertOverflow="ellipsis" vert="horz" wrap="square" anchor="ctr" anchorCtr="1"/>
          <a:lstStyle/>
          <a:p>
            <a:pPr>
              <a:defRPr lang="en-US" sz="213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score performance</a:t>
            </a:r>
            <a:endParaRPr lang="en-US"/>
          </a:p>
        </c:rich>
      </c:tx>
      <c:layout/>
      <c:overlay val="0"/>
      <c:spPr>
        <a:noFill/>
        <a:ln>
          <a:noFill/>
        </a:ln>
        <a:effectLst/>
      </c:spPr>
    </c:title>
    <c:autoTitleDeleted val="0"/>
    <c:plotArea>
      <c:layout/>
      <c:lineChart>
        <c:grouping val="standard"/>
        <c:varyColors val="0"/>
        <c:ser>
          <c:idx val="0"/>
          <c:order val="0"/>
          <c:tx>
            <c:strRef>
              <c:f>visualization!$K$5</c:f>
              <c:strCache>
                <c:ptCount val="1"/>
                <c:pt idx="0">
                  <c:v>Sum of Score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lt1">
                        <a:lumMod val="8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multiLvlStrRef>
              <c:f>visualization!$J$6:$J$15</c:f>
              <c:multiLvlStrCache>
                <c:ptCount val="5"/>
                <c:lvl>
                  <c:pt idx="0">
                    <c:v>2021</c:v>
                  </c:pt>
                  <c:pt idx="1">
                    <c:v>2020</c:v>
                  </c:pt>
                  <c:pt idx="2">
                    <c:v>2021</c:v>
                  </c:pt>
                  <c:pt idx="3">
                    <c:v>2020</c:v>
                  </c:pt>
                  <c:pt idx="4">
                    <c:v>2020</c:v>
                  </c:pt>
                </c:lvl>
                <c:lvl>
                  <c:pt idx="0">
                    <c:v>Qtr1</c:v>
                  </c:pt>
                  <c:pt idx="1">
                    <c:v>Qtr2</c:v>
                  </c:pt>
                  <c:pt idx="3">
                    <c:v>Qtr3</c:v>
                  </c:pt>
                  <c:pt idx="4">
                    <c:v>Qtr4</c:v>
                  </c:pt>
                </c:lvl>
              </c:multiLvlStrCache>
            </c:multiLvlStrRef>
          </c:cat>
          <c:val>
            <c:numRef>
              <c:f>visualization!$K$6:$K$15</c:f>
              <c:numCache>
                <c:formatCode>General</c:formatCode>
                <c:ptCount val="5"/>
                <c:pt idx="0">
                  <c:v>237362</c:v>
                </c:pt>
                <c:pt idx="1">
                  <c:v>35406</c:v>
                </c:pt>
                <c:pt idx="2">
                  <c:v>209854</c:v>
                </c:pt>
                <c:pt idx="3">
                  <c:v>244717</c:v>
                </c:pt>
                <c:pt idx="4">
                  <c:v>246306</c:v>
                </c:pt>
              </c:numCache>
            </c:numRef>
          </c:val>
          <c:smooth val="0"/>
        </c:ser>
        <c:ser>
          <c:idx val="1"/>
          <c:order val="1"/>
          <c:tx>
            <c:strRef>
              <c:f>visualization!$L$5</c:f>
              <c:strCache>
                <c:ptCount val="1"/>
                <c:pt idx="0">
                  <c:v>Count of Content Type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lt1">
                        <a:lumMod val="8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multiLvlStrRef>
              <c:f>visualization!$J$6:$J$15</c:f>
              <c:multiLvlStrCache>
                <c:ptCount val="5"/>
                <c:lvl>
                  <c:pt idx="0">
                    <c:v>2021</c:v>
                  </c:pt>
                  <c:pt idx="1">
                    <c:v>2020</c:v>
                  </c:pt>
                  <c:pt idx="2">
                    <c:v>2021</c:v>
                  </c:pt>
                  <c:pt idx="3">
                    <c:v>2020</c:v>
                  </c:pt>
                  <c:pt idx="4">
                    <c:v>2020</c:v>
                  </c:pt>
                </c:lvl>
                <c:lvl>
                  <c:pt idx="0">
                    <c:v>Qtr1</c:v>
                  </c:pt>
                  <c:pt idx="1">
                    <c:v>Qtr2</c:v>
                  </c:pt>
                  <c:pt idx="3">
                    <c:v>Qtr3</c:v>
                  </c:pt>
                  <c:pt idx="4">
                    <c:v>Qtr4</c:v>
                  </c:pt>
                </c:lvl>
              </c:multiLvlStrCache>
            </c:multiLvlStrRef>
          </c:cat>
          <c:val>
            <c:numRef>
              <c:f>visualization!$L$6:$L$15</c:f>
              <c:numCache>
                <c:formatCode>General</c:formatCode>
                <c:ptCount val="5"/>
                <c:pt idx="0">
                  <c:v>6291</c:v>
                </c:pt>
                <c:pt idx="1">
                  <c:v>920</c:v>
                </c:pt>
                <c:pt idx="2">
                  <c:v>5460</c:v>
                </c:pt>
                <c:pt idx="3">
                  <c:v>6448</c:v>
                </c:pt>
                <c:pt idx="4">
                  <c:v>6434</c:v>
                </c:pt>
              </c:numCache>
            </c:numRef>
          </c:val>
          <c:smooth val="0"/>
        </c:ser>
        <c:dLbls>
          <c:showLegendKey val="0"/>
          <c:showVal val="1"/>
          <c:showCatName val="0"/>
          <c:showSerName val="0"/>
          <c:showPercent val="0"/>
          <c:showBubbleSize val="0"/>
        </c:dLbls>
        <c:marker val="0"/>
        <c:smooth val="0"/>
        <c:axId val="959081888"/>
        <c:axId val="959076064"/>
      </c:lineChart>
      <c:catAx>
        <c:axId val="95908188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crossAx val="959076064"/>
        <c:crosses val="autoZero"/>
        <c:auto val="1"/>
        <c:lblAlgn val="ctr"/>
        <c:lblOffset val="100"/>
        <c:noMultiLvlLbl val="0"/>
      </c:catAx>
      <c:valAx>
        <c:axId val="9590760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crossAx val="959081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[visualization.xlsx]visualization!PivotTable1</c:name>
    <c:fmtId val="-1"/>
  </c:pivotSource>
  <c:chart>
    <c:title>
      <c:tx>
        <c:rich>
          <a:bodyPr rot="0" spcFirstLastPara="1" vertOverflow="ellipsis" vert="horz" wrap="square" anchor="ctr" anchorCtr="1"/>
          <a:lstStyle/>
          <a:p>
            <a:pPr>
              <a:defRPr lang="en-US" sz="213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Content type  Distribution</a:t>
            </a:r>
            <a:endParaRPr lang="en-US"/>
          </a:p>
        </c:rich>
      </c:tx>
      <c:layout/>
      <c:overlay val="0"/>
      <c:spPr>
        <a:noFill/>
        <a:ln>
          <a:noFill/>
        </a:ln>
        <a:effectLst/>
      </c:spPr>
    </c:title>
    <c:autoTitleDeleted val="0"/>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visualization!$B$4</c:f>
              <c:strCache>
                <c:ptCount val="1"/>
                <c:pt idx="0">
                  <c:v>Total</c:v>
                </c:pt>
              </c:strCache>
            </c:strRef>
          </c:tx>
          <c:spPr/>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c:spPr>
          </c:dPt>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lt1">
                        <a:lumMod val="85000"/>
                      </a:schemeClr>
                    </a:solidFill>
                    <a:latin typeface="+mn-lt"/>
                    <a:ea typeface="+mn-ea"/>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visualization!$A$5:$A$9</c:f>
              <c:strCache>
                <c:ptCount val="4"/>
                <c:pt idx="0">
                  <c:v>photo</c:v>
                </c:pt>
                <c:pt idx="1">
                  <c:v>video</c:v>
                </c:pt>
                <c:pt idx="2">
                  <c:v>GIF</c:v>
                </c:pt>
                <c:pt idx="3">
                  <c:v>audio</c:v>
                </c:pt>
              </c:strCache>
            </c:strRef>
          </c:cat>
          <c:val>
            <c:numRef>
              <c:f>visualization!$B$5:$B$9</c:f>
              <c:numCache>
                <c:formatCode>General</c:formatCode>
                <c:ptCount val="4"/>
                <c:pt idx="0">
                  <c:v>6589</c:v>
                </c:pt>
                <c:pt idx="1">
                  <c:v>6245</c:v>
                </c:pt>
                <c:pt idx="2">
                  <c:v>6079</c:v>
                </c:pt>
                <c:pt idx="3">
                  <c:v>5660</c:v>
                </c:pt>
              </c:numCache>
            </c:numRef>
          </c:val>
        </c:ser>
        <c:dLbls>
          <c:showLegendKey val="0"/>
          <c:showVal val="1"/>
          <c:showCatName val="0"/>
          <c:showSerName val="0"/>
          <c:showPercent val="0"/>
          <c:showBubbleSize val="0"/>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46" name="Text Placeholder 2"/>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4" name="Picture Placeholder 62"/>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7" name="Text Placeholder 4"/>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8" name="Picture Placeholder 62"/>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8" name="Text Placeholder 4"/>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7" name="Picture Placeholder 62"/>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49" name="Text Placeholder 4"/>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6" name="Picture Placeholder 62"/>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
        <p:nvSpPr>
          <p:cNvPr id="50" name="Text Placeholder 4"/>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5" name="Picture Placeholder 62"/>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6" name="Freeform: Shape 25"/>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30" name="Image 2" descr="preencoded.png"/>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2" name="Text Placeholder 4"/>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3" name="Text Placeholder 4"/>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4" name="Text Placeholder 4"/>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5" name="Text Placeholder 4"/>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6" name="Text Placeholder 51"/>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7" name="Text Placeholder 51"/>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8" name="Text Placeholder 51"/>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39" name="Text Placeholder 51"/>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sp>
        <p:nvSpPr>
          <p:cNvPr id="40" name="Text Placeholder 51"/>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endParaRPr lang="en-US"/>
          </a:p>
        </p:txBody>
      </p:sp>
      <p:cxnSp>
        <p:nvCxnSpPr>
          <p:cNvPr id="42" name="Straight Connector 41"/>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46" name="Text Placeholder 2"/>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4" name="Picture Placeholder 62"/>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p:cNvSpPr>
            <a:spLocks noGrp="1"/>
          </p:cNvSpPr>
          <p:nvPr>
            <p:ph type="body" sz="quarter" idx="18"/>
          </p:nvPr>
        </p:nvSpPr>
        <p:spPr>
          <a:xfrm>
            <a:off x="992124"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
        <p:nvSpPr>
          <p:cNvPr id="49" name="Text Placeholder 4"/>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6" name="Picture Placeholder 62"/>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p:cNvSpPr>
            <a:spLocks noGrp="1"/>
          </p:cNvSpPr>
          <p:nvPr>
            <p:ph type="body" sz="quarter" idx="21"/>
          </p:nvPr>
        </p:nvSpPr>
        <p:spPr>
          <a:xfrm>
            <a:off x="4722876"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
        <p:nvSpPr>
          <p:cNvPr id="50" name="Text Placeholder 4"/>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5" name="Picture Placeholder 62"/>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p:cNvSpPr>
            <a:spLocks noGrp="1"/>
          </p:cNvSpPr>
          <p:nvPr>
            <p:ph type="body" sz="quarter" idx="22"/>
          </p:nvPr>
        </p:nvSpPr>
        <p:spPr>
          <a:xfrm>
            <a:off x="8371332" y="3950208"/>
            <a:ext cx="2770632" cy="2206752"/>
          </a:xfrm>
          <a:noFill/>
        </p:spPr>
        <p:txBody>
          <a:bodyPr lIns="91440" rIns="91440" anchor="t">
            <a:no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9991886" y="3441269"/>
            <a:ext cx="2200114" cy="2200114"/>
          </a:xfrm>
          <a:prstGeom prst="rect">
            <a:avLst/>
          </a:prstGeom>
        </p:spPr>
      </p:pic>
      <p:sp>
        <p:nvSpPr>
          <p:cNvPr id="54" name="Image 2" descr="preencoded.png"/>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fld>
            <a:endParaRPr lang="en-US" dirty="0"/>
          </a:p>
        </p:txBody>
      </p:sp>
      <p:sp>
        <p:nvSpPr>
          <p:cNvPr id="4" name="Footer Placeholder 3"/>
          <p:cNvSpPr>
            <a:spLocks noGrp="1"/>
          </p:cNvSpPr>
          <p:nvPr>
            <p:ph type="ftr" sz="quarter" idx="13"/>
          </p:nvPr>
        </p:nvSpPr>
        <p:spPr/>
        <p:txBody>
          <a:bodyPr/>
          <a:lstStyle/>
          <a:p>
            <a:r>
              <a:rPr lang="en-US"/>
              <a:t>Presentation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descr="preencoded.png"/>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13" name="Freeform: Shape 12"/>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
        <p:nvSpPr>
          <p:cNvPr id="18"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0" name="Content Placeholder 5"/>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descr="preencoded.png"/>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Freeform: Shape 19"/>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Shape 13"/>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fld>
            <a:endParaRPr lang="en-US" dirty="0"/>
          </a:p>
        </p:txBody>
      </p:sp>
      <p:sp>
        <p:nvSpPr>
          <p:cNvPr id="17" name="Freeform: Shape 16"/>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6" name="Freeform: Shape 45"/>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3" name="Freeform: Shape 42"/>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9" name="Freeform: Shape 48"/>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0" name="Freeform: Shape 39"/>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7" name="Freeform: Shape 36"/>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endParaRPr lang="en-US" dirty="0"/>
          </a:p>
        </p:txBody>
      </p:sp>
      <p:sp>
        <p:nvSpPr>
          <p:cNvPr id="55" name="Text Placeholder 54"/>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endParaRPr lang="en-US"/>
          </a:p>
        </p:txBody>
      </p:sp>
      <p:sp>
        <p:nvSpPr>
          <p:cNvPr id="56" name="Text Placeholder 54"/>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endParaRPr lang="en-US" dirty="0"/>
          </a:p>
        </p:txBody>
      </p:sp>
      <p:sp>
        <p:nvSpPr>
          <p:cNvPr id="32" name="Image 1" descr="preencoded.png"/>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17" name="Picture Placeholder 16"/>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1" name="Text Placeholder 20"/>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3" name="Picture Placeholder 16"/>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4" name="Text Placeholder 20"/>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6" name="Picture Placeholder 16"/>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7" name="Text Placeholder 20"/>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endParaRPr lang="en-US" dirty="0"/>
          </a:p>
        </p:txBody>
      </p:sp>
      <p:sp>
        <p:nvSpPr>
          <p:cNvPr id="29" name="Picture Placeholder 16"/>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0" name="Text Placeholder 20"/>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fld>
            <a:endParaRPr lang="en-US" dirty="0"/>
          </a:p>
        </p:txBody>
      </p:sp>
      <p:sp>
        <p:nvSpPr>
          <p:cNvPr id="17" name="Picture Placeholder 16"/>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1" name="Text Placeholder 20"/>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0" name="Picture Placeholder 16"/>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15" name="Text Placeholder 20"/>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3" name="Picture Placeholder 16"/>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4" name="Text Placeholder 20"/>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1" name="Picture Placeholder 16"/>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18" name="Text Placeholder 20"/>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6" name="Picture Placeholder 16"/>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27" name="Text Placeholder 20"/>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2" name="Picture Placeholder 16"/>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1" name="Text Placeholder 20"/>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29" name="Picture Placeholder 16"/>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0" name="Text Placeholder 20"/>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endParaRPr lang="en-US" dirty="0"/>
          </a:p>
        </p:txBody>
      </p:sp>
      <p:sp>
        <p:nvSpPr>
          <p:cNvPr id="13" name="Picture Placeholder 16"/>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endParaRPr lang="en-US" dirty="0"/>
          </a:p>
        </p:txBody>
      </p:sp>
      <p:sp>
        <p:nvSpPr>
          <p:cNvPr id="33" name="Text Placeholder 20"/>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sv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SOCIAL BUZZ </a:t>
            </a:r>
            <a:br>
              <a:rPr lang="en-US" dirty="0"/>
            </a:br>
            <a:r>
              <a:rPr lang="en-US" dirty="0"/>
              <a:t>Data analysis</a:t>
            </a:r>
            <a:br>
              <a:rPr lang="en-US" dirty="0"/>
            </a:br>
            <a:endParaRPr lang="en-US" dirty="0"/>
          </a:p>
        </p:txBody>
      </p:sp>
      <p:sp>
        <p:nvSpPr>
          <p:cNvPr id="5" name="Subtitle 4"/>
          <p:cNvSpPr>
            <a:spLocks noGrp="1"/>
          </p:cNvSpPr>
          <p:nvPr>
            <p:ph type="subTitle" idx="1"/>
          </p:nvPr>
        </p:nvSpPr>
        <p:spPr>
          <a:xfrm>
            <a:off x="4181545" y="376770"/>
            <a:ext cx="3493008" cy="341687"/>
          </a:xfrm>
        </p:spPr>
        <p:txBody>
          <a:bodyPr/>
          <a:lstStyle/>
          <a:p>
            <a:r>
              <a:rPr lang="en-US" dirty="0"/>
              <a:t>Project Title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6" name="Rectangle 5"/>
          <p:cNvSpPr/>
          <p:nvPr/>
        </p:nvSpPr>
        <p:spPr>
          <a:xfrm>
            <a:off x="0" y="-1"/>
            <a:ext cx="12447037" cy="7119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9080" y="212272"/>
            <a:ext cx="5715000" cy="3429000"/>
          </a:xfrm>
          <a:prstGeom prst="rect">
            <a:avLst/>
          </a:prstGeom>
        </p:spPr>
      </p:pic>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181" y="3559627"/>
            <a:ext cx="5715000"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Process </a:t>
            </a:r>
            <a:endParaRPr lang="en-US" dirty="0"/>
          </a:p>
        </p:txBody>
      </p:sp>
      <p:sp>
        <p:nvSpPr>
          <p:cNvPr id="373" name="Footer Placeholder 372"/>
          <p:cNvSpPr>
            <a:spLocks noGrp="1"/>
          </p:cNvSpPr>
          <p:nvPr>
            <p:ph type="ftr" sz="quarter" idx="11"/>
          </p:nvPr>
        </p:nvSpPr>
        <p:spPr/>
        <p:txBody>
          <a:bodyPr/>
          <a:lstStyle/>
          <a:p>
            <a:r>
              <a:rPr lang="en-US"/>
              <a:t>Presentation title</a:t>
            </a:r>
            <a:endParaRPr lang="en-US" dirty="0"/>
          </a:p>
        </p:txBody>
      </p:sp>
      <p:sp>
        <p:nvSpPr>
          <p:cNvPr id="374" name="Slide Number Placeholder 373"/>
          <p:cNvSpPr>
            <a:spLocks noGrp="1"/>
          </p:cNvSpPr>
          <p:nvPr>
            <p:ph type="sldNum" sz="quarter" idx="12"/>
          </p:nvPr>
        </p:nvSpPr>
        <p:spPr/>
        <p:txBody>
          <a:bodyPr/>
          <a:lstStyle/>
          <a:p>
            <a:fld id="{48F63A3B-78C7-47BE-AE5E-E10140E04643}" type="slidenum">
              <a:rPr lang="en-US" smtClean="0"/>
            </a:fld>
            <a:endParaRPr lang="en-US" dirty="0"/>
          </a:p>
        </p:txBody>
      </p:sp>
      <p:sp>
        <p:nvSpPr>
          <p:cNvPr id="19" name="Text Placeholder 18"/>
          <p:cNvSpPr>
            <a:spLocks noGrp="1"/>
          </p:cNvSpPr>
          <p:nvPr>
            <p:ph type="body" idx="1"/>
          </p:nvPr>
        </p:nvSpPr>
        <p:spPr/>
        <p:txBody>
          <a:bodyPr/>
          <a:lstStyle/>
          <a:p>
            <a:pPr lvl="0"/>
            <a:r>
              <a:rPr lang="en-US" sz="1600" dirty="0"/>
              <a:t>Understand data</a:t>
            </a:r>
            <a:endParaRPr lang="en-US" sz="1600" dirty="0"/>
          </a:p>
        </p:txBody>
      </p:sp>
      <p:pic>
        <p:nvPicPr>
          <p:cNvPr id="292" name="Picture Placeholder 291" descr="checklist icon"/>
          <p:cNvPicPr>
            <a:picLocks noGrp="1" noChangeAspect="1"/>
          </p:cNvPicPr>
          <p:nvPr>
            <p:ph type="pic" sz="quarter" idx="23"/>
          </p:nvPr>
        </p:nvPicPr>
        <p:blipFill rotWithShape="1">
          <a:blip r:embed="rId1"/>
          <a:srcRect/>
          <a:stretch>
            <a:fillRect/>
          </a:stretch>
        </p:blipFill>
        <p:spPr/>
      </p:pic>
      <p:sp>
        <p:nvSpPr>
          <p:cNvPr id="24" name="Text Placeholder 23"/>
          <p:cNvSpPr>
            <a:spLocks noGrp="1"/>
          </p:cNvSpPr>
          <p:nvPr>
            <p:ph type="body" sz="quarter" idx="18"/>
          </p:nvPr>
        </p:nvSpPr>
        <p:spPr/>
        <p:txBody>
          <a:bodyPr/>
          <a:lstStyle/>
          <a:p>
            <a:pPr lvl="0"/>
            <a:r>
              <a:rPr lang="en-US" dirty="0"/>
              <a:t>Understand all requirements of user</a:t>
            </a:r>
            <a:endParaRPr lang="en-US" dirty="0"/>
          </a:p>
        </p:txBody>
      </p:sp>
      <p:sp>
        <p:nvSpPr>
          <p:cNvPr id="20" name="Text Placeholder 19"/>
          <p:cNvSpPr>
            <a:spLocks noGrp="1"/>
          </p:cNvSpPr>
          <p:nvPr>
            <p:ph type="body" sz="quarter" idx="3"/>
          </p:nvPr>
        </p:nvSpPr>
        <p:spPr/>
        <p:txBody>
          <a:bodyPr/>
          <a:lstStyle/>
          <a:p>
            <a:r>
              <a:rPr lang="en-US" sz="1600" dirty="0"/>
              <a:t>Data Cleaning and Modelling</a:t>
            </a:r>
            <a:endParaRPr lang="en-US" sz="1600" dirty="0"/>
          </a:p>
          <a:p>
            <a:endParaRPr lang="en-US" dirty="0"/>
          </a:p>
          <a:p>
            <a:endParaRPr lang="en-US" dirty="0"/>
          </a:p>
        </p:txBody>
      </p:sp>
      <p:pic>
        <p:nvPicPr>
          <p:cNvPr id="290" name="Picture Placeholder 289" descr="person with loud speaker icon"/>
          <p:cNvPicPr>
            <a:picLocks noGrp="1" noChangeAspect="1"/>
          </p:cNvPicPr>
          <p:nvPr>
            <p:ph type="pic" sz="quarter" idx="27"/>
          </p:nvPr>
        </p:nvPicPr>
        <p:blipFill rotWithShape="1">
          <a:blip r:embed="rId2"/>
          <a:srcRect t="113" b="113"/>
          <a:stretch>
            <a:fillRect/>
          </a:stretch>
        </p:blipFill>
        <p:spPr/>
      </p:pic>
      <p:sp>
        <p:nvSpPr>
          <p:cNvPr id="25" name="Text Placeholder 24"/>
          <p:cNvSpPr>
            <a:spLocks noGrp="1"/>
          </p:cNvSpPr>
          <p:nvPr>
            <p:ph type="body" sz="quarter" idx="19"/>
          </p:nvPr>
        </p:nvSpPr>
        <p:spPr/>
        <p:txBody>
          <a:bodyPr/>
          <a:lstStyle/>
          <a:p>
            <a:pPr lvl="0"/>
            <a:r>
              <a:rPr lang="en-US" dirty="0"/>
              <a:t>We gather , </a:t>
            </a:r>
            <a:r>
              <a:rPr lang="en-US" dirty="0" err="1"/>
              <a:t>merge,clean</a:t>
            </a:r>
            <a:r>
              <a:rPr lang="en-US" dirty="0"/>
              <a:t> the data</a:t>
            </a:r>
            <a:endParaRPr lang="en-US" dirty="0"/>
          </a:p>
          <a:p>
            <a:pPr lvl="0"/>
            <a:r>
              <a:rPr lang="en-US" dirty="0"/>
              <a:t>by using excel</a:t>
            </a:r>
            <a:endParaRPr lang="en-US" dirty="0"/>
          </a:p>
          <a:p>
            <a:pPr lvl="0"/>
            <a:endParaRPr lang="en-US" dirty="0"/>
          </a:p>
        </p:txBody>
      </p:sp>
      <p:sp>
        <p:nvSpPr>
          <p:cNvPr id="21" name="Text Placeholder 20"/>
          <p:cNvSpPr>
            <a:spLocks noGrp="1"/>
          </p:cNvSpPr>
          <p:nvPr>
            <p:ph type="body" sz="quarter" idx="13"/>
          </p:nvPr>
        </p:nvSpPr>
        <p:spPr/>
        <p:txBody>
          <a:bodyPr/>
          <a:lstStyle/>
          <a:p>
            <a:r>
              <a:rPr lang="en-US" dirty="0"/>
              <a:t>Visualization</a:t>
            </a:r>
            <a:endParaRPr lang="en-US" dirty="0"/>
          </a:p>
          <a:p>
            <a:endParaRPr lang="en-US" dirty="0"/>
          </a:p>
        </p:txBody>
      </p:sp>
      <p:pic>
        <p:nvPicPr>
          <p:cNvPr id="288" name="Picture Placeholder 287" descr="blueprint icon"/>
          <p:cNvPicPr>
            <a:picLocks noGrp="1" noChangeAspect="1"/>
          </p:cNvPicPr>
          <p:nvPr>
            <p:ph type="pic" sz="quarter" idx="26"/>
          </p:nvPr>
        </p:nvPicPr>
        <p:blipFill rotWithShape="1">
          <a:blip r:embed="rId3"/>
          <a:srcRect t="431" b="431"/>
          <a:stretch>
            <a:fillRect/>
          </a:stretch>
        </p:blipFill>
        <p:spPr/>
      </p:pic>
      <p:sp>
        <p:nvSpPr>
          <p:cNvPr id="26" name="Text Placeholder 25"/>
          <p:cNvSpPr>
            <a:spLocks noGrp="1"/>
          </p:cNvSpPr>
          <p:nvPr>
            <p:ph type="body" sz="quarter" idx="20"/>
          </p:nvPr>
        </p:nvSpPr>
        <p:spPr/>
        <p:txBody>
          <a:bodyPr/>
          <a:lstStyle/>
          <a:p>
            <a:pPr lvl="0"/>
            <a:r>
              <a:rPr lang="en-US" dirty="0"/>
              <a:t>Pictorial representation of our data</a:t>
            </a:r>
            <a:endParaRPr lang="en-US" dirty="0"/>
          </a:p>
        </p:txBody>
      </p:sp>
      <p:sp>
        <p:nvSpPr>
          <p:cNvPr id="22" name="Text Placeholder 21"/>
          <p:cNvSpPr>
            <a:spLocks noGrp="1"/>
          </p:cNvSpPr>
          <p:nvPr>
            <p:ph type="body" sz="quarter" idx="15"/>
          </p:nvPr>
        </p:nvSpPr>
        <p:spPr/>
        <p:txBody>
          <a:bodyPr/>
          <a:lstStyle/>
          <a:p>
            <a:r>
              <a:rPr lang="en-US" dirty="0"/>
              <a:t>Insights</a:t>
            </a:r>
            <a:endParaRPr lang="en-US" dirty="0"/>
          </a:p>
          <a:p>
            <a:endParaRPr lang="en-US" dirty="0"/>
          </a:p>
        </p:txBody>
      </p:sp>
      <p:pic>
        <p:nvPicPr>
          <p:cNvPr id="270" name="Picture Placeholder 269" descr="target icon"/>
          <p:cNvPicPr>
            <a:picLocks noGrp="1" noChangeAspect="1"/>
          </p:cNvPicPr>
          <p:nvPr>
            <p:ph type="pic" sz="quarter" idx="25"/>
          </p:nvPr>
        </p:nvPicPr>
        <p:blipFill rotWithShape="1">
          <a:blip r:embed="rId4"/>
          <a:srcRect t="113" b="113"/>
          <a:stretch>
            <a:fillRect/>
          </a:stretch>
        </p:blipFill>
        <p:spPr/>
      </p:pic>
      <p:sp>
        <p:nvSpPr>
          <p:cNvPr id="27" name="Text Placeholder 26"/>
          <p:cNvSpPr>
            <a:spLocks noGrp="1"/>
          </p:cNvSpPr>
          <p:nvPr>
            <p:ph type="body" sz="quarter" idx="21"/>
          </p:nvPr>
        </p:nvSpPr>
        <p:spPr/>
        <p:txBody>
          <a:bodyPr/>
          <a:lstStyle/>
          <a:p>
            <a:pPr lvl="0"/>
            <a:r>
              <a:rPr lang="en-US" dirty="0"/>
              <a:t>Meaningful insights to take decisions</a:t>
            </a:r>
            <a:endParaRPr lang="en-US" dirty="0"/>
          </a:p>
        </p:txBody>
      </p:sp>
      <p:sp>
        <p:nvSpPr>
          <p:cNvPr id="23" name="Text Placeholder 22"/>
          <p:cNvSpPr>
            <a:spLocks noGrp="1"/>
          </p:cNvSpPr>
          <p:nvPr>
            <p:ph type="body" sz="quarter" idx="17"/>
          </p:nvPr>
        </p:nvSpPr>
        <p:spPr/>
        <p:txBody>
          <a:bodyPr/>
          <a:lstStyle/>
          <a:p>
            <a:r>
              <a:rPr lang="en-US" dirty="0"/>
              <a:t>Presentation</a:t>
            </a:r>
            <a:endParaRPr lang="en-US" dirty="0"/>
          </a:p>
          <a:p>
            <a:endParaRPr lang="en-US" dirty="0"/>
          </a:p>
        </p:txBody>
      </p:sp>
      <p:pic>
        <p:nvPicPr>
          <p:cNvPr id="268" name="Picture Placeholder 267" descr="rocket icon"/>
          <p:cNvPicPr>
            <a:picLocks noGrp="1" noChangeAspect="1"/>
          </p:cNvPicPr>
          <p:nvPr>
            <p:ph type="pic" sz="quarter" idx="24"/>
          </p:nvPr>
        </p:nvPicPr>
        <p:blipFill rotWithShape="1">
          <a:blip r:embed="rId5"/>
          <a:srcRect t="543" b="543"/>
          <a:stretch>
            <a:fillRect/>
          </a:stretch>
        </p:blipFill>
        <p:spPr/>
      </p:pic>
      <p:sp>
        <p:nvSpPr>
          <p:cNvPr id="28" name="Text Placeholder 27"/>
          <p:cNvSpPr>
            <a:spLocks noGrp="1"/>
          </p:cNvSpPr>
          <p:nvPr>
            <p:ph type="body" sz="quarter" idx="22"/>
          </p:nvPr>
        </p:nvSpPr>
        <p:spPr/>
        <p:txBody>
          <a:bodyPr/>
          <a:lstStyle/>
          <a:p>
            <a:pPr lvl="0"/>
            <a:r>
              <a:rPr lang="en-US" dirty="0"/>
              <a:t>Present it to the user with </a:t>
            </a:r>
            <a:r>
              <a:rPr lang="en-US" dirty="0" err="1"/>
              <a:t>insughts</a:t>
            </a:r>
            <a:r>
              <a:rPr lang="en-US" dirty="0"/>
              <a: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Insights</a:t>
            </a:r>
            <a:endParaRPr lang="en-US" dirty="0"/>
          </a:p>
        </p:txBody>
      </p:sp>
      <p:sp>
        <p:nvSpPr>
          <p:cNvPr id="175" name="Slide Number Placeholder 174"/>
          <p:cNvSpPr>
            <a:spLocks noGrp="1"/>
          </p:cNvSpPr>
          <p:nvPr>
            <p:ph type="sldNum" sz="quarter" idx="12"/>
          </p:nvPr>
        </p:nvSpPr>
        <p:spPr/>
        <p:txBody>
          <a:bodyPr/>
          <a:lstStyle/>
          <a:p>
            <a:fld id="{48F63A3B-78C7-47BE-AE5E-E10140E04643}" type="slidenum">
              <a:rPr lang="en-US" smtClean="0"/>
            </a:fld>
            <a:endParaRPr lang="en-US" dirty="0"/>
          </a:p>
        </p:txBody>
      </p:sp>
      <p:sp>
        <p:nvSpPr>
          <p:cNvPr id="56" name="Text Placeholder 55"/>
          <p:cNvSpPr>
            <a:spLocks noGrp="1"/>
          </p:cNvSpPr>
          <p:nvPr>
            <p:ph type="body" idx="1"/>
          </p:nvPr>
        </p:nvSpPr>
        <p:spPr>
          <a:xfrm>
            <a:off x="2737814" y="2153571"/>
            <a:ext cx="8082586" cy="557784"/>
          </a:xfrm>
        </p:spPr>
        <p:txBody>
          <a:bodyPr/>
          <a:lstStyle/>
          <a:p>
            <a:pPr lvl="0"/>
            <a:r>
              <a:rPr lang="en-US" dirty="0"/>
              <a:t>Scores are highest In  2021 compare to 2021</a:t>
            </a:r>
            <a:endParaRPr lang="en-US" dirty="0"/>
          </a:p>
        </p:txBody>
      </p:sp>
      <p:sp>
        <p:nvSpPr>
          <p:cNvPr id="57" name="Text Placeholder 56"/>
          <p:cNvSpPr>
            <a:spLocks noGrp="1"/>
          </p:cNvSpPr>
          <p:nvPr>
            <p:ph type="body" sz="quarter" idx="3"/>
          </p:nvPr>
        </p:nvSpPr>
        <p:spPr>
          <a:xfrm>
            <a:off x="2678730" y="3017520"/>
            <a:ext cx="8141670" cy="557784"/>
          </a:xfrm>
        </p:spPr>
        <p:txBody>
          <a:bodyPr/>
          <a:lstStyle/>
          <a:p>
            <a:pPr lvl="0"/>
            <a:r>
              <a:rPr lang="en-US" dirty="0"/>
              <a:t>Too longy Gifs are disliked by people</a:t>
            </a:r>
            <a:endParaRPr lang="en-US" dirty="0"/>
          </a:p>
        </p:txBody>
      </p:sp>
      <p:sp>
        <p:nvSpPr>
          <p:cNvPr id="58" name="Text Placeholder 57"/>
          <p:cNvSpPr>
            <a:spLocks noGrp="1"/>
          </p:cNvSpPr>
          <p:nvPr>
            <p:ph type="body" sz="quarter" idx="13"/>
          </p:nvPr>
        </p:nvSpPr>
        <p:spPr>
          <a:xfrm>
            <a:off x="2678730" y="4520739"/>
            <a:ext cx="8141670" cy="557784"/>
          </a:xfrm>
        </p:spPr>
        <p:txBody>
          <a:bodyPr/>
          <a:lstStyle/>
          <a:p>
            <a:pPr lvl="0"/>
            <a:r>
              <a:rPr lang="en-US" dirty="0"/>
              <a:t>Most uploaded categories are </a:t>
            </a:r>
            <a:r>
              <a:rPr lang="en-US" dirty="0" err="1"/>
              <a:t>animals,science,education</a:t>
            </a:r>
            <a:endParaRPr lang="en-US" dirty="0"/>
          </a:p>
        </p:txBody>
      </p:sp>
      <p:sp>
        <p:nvSpPr>
          <p:cNvPr id="59" name="Text Placeholder 58"/>
          <p:cNvSpPr>
            <a:spLocks noGrp="1"/>
          </p:cNvSpPr>
          <p:nvPr>
            <p:ph type="body" sz="quarter" idx="15"/>
          </p:nvPr>
        </p:nvSpPr>
        <p:spPr>
          <a:xfrm>
            <a:off x="2737814" y="5641848"/>
            <a:ext cx="8082586" cy="557784"/>
          </a:xfrm>
        </p:spPr>
        <p:txBody>
          <a:bodyPr/>
          <a:lstStyle/>
          <a:p>
            <a:pPr lvl="0"/>
            <a:r>
              <a:rPr lang="en-US" dirty="0"/>
              <a:t>Public likes photos and videos content most</a:t>
            </a:r>
            <a:endParaRPr lang="en-US" dirty="0"/>
          </a:p>
        </p:txBody>
      </p:sp>
      <p:sp>
        <p:nvSpPr>
          <p:cNvPr id="139" name="Rectangle 138" descr="Timeline marke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endParaRPr lang="en-US" dirty="0"/>
          </a:p>
        </p:txBody>
      </p:sp>
      <p:sp>
        <p:nvSpPr>
          <p:cNvPr id="3" name="Content Placeholder 2"/>
          <p:cNvSpPr>
            <a:spLocks noGrp="1"/>
          </p:cNvSpPr>
          <p:nvPr>
            <p:ph idx="1"/>
          </p:nvPr>
        </p:nvSpPr>
        <p:spPr>
          <a:xfrm>
            <a:off x="1508760" y="2837688"/>
            <a:ext cx="10043160" cy="2700528"/>
          </a:xfrm>
        </p:spPr>
        <p:txBody>
          <a:bodyPr/>
          <a:lstStyle/>
          <a:p>
            <a:r>
              <a:rPr lang="en-US" dirty="0"/>
              <a:t>At Contoso, we believe in giving 110%. By using our next-generation data annotators,.</a:t>
            </a:r>
            <a:endParaRPr lang="en-US" dirty="0"/>
          </a:p>
          <a:p>
            <a:r>
              <a:rPr lang="en-US" dirty="0"/>
              <a:t>1).They are looking to complete an IPO by the end of next year and need guidance to ensure that this goes smoothly. </a:t>
            </a:r>
            <a:endParaRPr lang="en-US" dirty="0"/>
          </a:p>
          <a:p>
            <a:r>
              <a:rPr lang="en-US" dirty="0"/>
              <a:t>2) They are still a small company and do not have the resources to manage the scale that they are currently at. They could hire more people, but they want an experienced practice to help instead.</a:t>
            </a:r>
            <a:endParaRPr lang="en-US" dirty="0"/>
          </a:p>
          <a:p>
            <a:r>
              <a:rPr lang="en-US" dirty="0"/>
              <a:t> 3) They want to learn data best practices from a large corporation. Due to the nature of their business, they have a massive amount of data so they are keen on understanding how the world's biggest companies manage the challenges of big data.</a:t>
            </a:r>
            <a:endParaRPr lang="en-US" dirty="0"/>
          </a:p>
          <a:p>
            <a:r>
              <a:rPr lang="en-US" dirty="0"/>
              <a:t> To start our engagement with Social Buzz, we are running a 3 month initial project in order to prove to them that we are the best firm to work with. They are expecting the following: - </a:t>
            </a:r>
            <a:endParaRPr lang="en-US" dirty="0"/>
          </a:p>
          <a:p>
            <a:r>
              <a:rPr lang="en-US" dirty="0"/>
              <a:t>An audit of their big data practice - Recommendations for a successful IPO - An analysis of their content categories that highlights the top 5 categories with the largest aggregate popularity </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4" name="Footer Placeholder 3"/>
          <p:cNvSpPr>
            <a:spLocks noGrp="1"/>
          </p:cNvSpPr>
          <p:nvPr>
            <p:ph type="ftr" sz="quarter" idx="13"/>
          </p:nvPr>
        </p:nvSpPr>
        <p:spPr/>
        <p:txBody>
          <a:bodyPr/>
          <a:lstStyle/>
          <a:p>
            <a:r>
              <a:rPr lang="en-US"/>
              <a:t>Presentation title</a:t>
            </a:r>
            <a:endParaRPr lang="en-US" dirty="0"/>
          </a:p>
        </p:txBody>
      </p:sp>
      <p:sp>
        <p:nvSpPr>
          <p:cNvPr id="6" name="Rectangle 5"/>
          <p:cNvSpPr/>
          <p:nvPr/>
        </p:nvSpPr>
        <p:spPr>
          <a:xfrm>
            <a:off x="3041780" y="5538216"/>
            <a:ext cx="8891140" cy="131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NEXT STEPS::==</a:t>
            </a: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This ad-hoc analysis is insightful, but it's time to take this analysis into large scale production for real-time understanding of your business. We can show you how to do this. </a:t>
            </a:r>
            <a:endParaRPr lang="en-US"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1528" y="3295904"/>
            <a:ext cx="4169664" cy="667512"/>
          </a:xfrm>
        </p:spPr>
        <p:txBody>
          <a:bodyPr/>
          <a:lstStyle/>
          <a:p>
            <a:r>
              <a:rPr lang="en-US" dirty="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053" y="581152"/>
            <a:ext cx="5693664" cy="768096"/>
          </a:xfrm>
        </p:spPr>
        <p:txBody>
          <a:bodyPr/>
          <a:lstStyle/>
          <a:p>
            <a:r>
              <a:rPr lang="en-US" sz="4400" b="1" dirty="0">
                <a:solidFill>
                  <a:schemeClr val="accent6"/>
                </a:solidFill>
                <a:latin typeface="Arial Black" panose="020B0A04020102020204" pitchFamily="34" charset="0"/>
                <a:ea typeface="Arial Regular" pitchFamily="34" charset="-122"/>
                <a:cs typeface="Arial Black" panose="020B0A04020102020204" pitchFamily="34" charset="0"/>
              </a:rPr>
              <a:t>AGENDA</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3" name="Content Placeholder 2"/>
          <p:cNvSpPr>
            <a:spLocks noGrp="1"/>
          </p:cNvSpPr>
          <p:nvPr>
            <p:ph idx="1"/>
          </p:nvPr>
        </p:nvSpPr>
        <p:spPr>
          <a:xfrm>
            <a:off x="1145053" y="1622966"/>
            <a:ext cx="5693664" cy="4385947"/>
          </a:xfrm>
        </p:spPr>
        <p:txBody>
          <a:bodyPr/>
          <a:lstStyle/>
          <a:p>
            <a:r>
              <a:rPr lang="en-US" dirty="0"/>
              <a:t>Introduction​</a:t>
            </a:r>
            <a:endParaRPr lang="en-US" dirty="0"/>
          </a:p>
          <a:p>
            <a:r>
              <a:rPr lang="en-US" dirty="0"/>
              <a:t>Project recap</a:t>
            </a:r>
            <a:endParaRPr lang="en-US" dirty="0"/>
          </a:p>
          <a:p>
            <a:r>
              <a:rPr lang="en-US" dirty="0"/>
              <a:t>The Analytic Team</a:t>
            </a:r>
            <a:endParaRPr lang="en-US" dirty="0"/>
          </a:p>
          <a:p>
            <a:r>
              <a:rPr lang="en-US" dirty="0"/>
              <a:t>Problem</a:t>
            </a:r>
            <a:endParaRPr lang="en-US" dirty="0"/>
          </a:p>
          <a:p>
            <a:r>
              <a:rPr lang="en-US" dirty="0"/>
              <a:t>​Yearly Performance</a:t>
            </a:r>
            <a:endParaRPr lang="en-US" dirty="0"/>
          </a:p>
          <a:p>
            <a:r>
              <a:rPr lang="en-US" dirty="0"/>
              <a:t>Process</a:t>
            </a:r>
            <a:endParaRPr lang="en-US" dirty="0"/>
          </a:p>
          <a:p>
            <a:r>
              <a:rPr lang="en-US" dirty="0"/>
              <a:t>Insights</a:t>
            </a:r>
            <a:endParaRPr lang="en-US" dirty="0"/>
          </a:p>
          <a:p>
            <a:r>
              <a:rPr lang="en-US" dirty="0"/>
              <a:t>​Summary​</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046" y="853170"/>
            <a:ext cx="6766560" cy="768096"/>
          </a:xfrm>
        </p:spPr>
        <p:txBody>
          <a:bodyPr/>
          <a:lstStyle/>
          <a:p>
            <a:r>
              <a:rPr lang="en-US" dirty="0"/>
              <a:t>Introduction</a:t>
            </a:r>
            <a:endParaRPr lang="en-US" dirty="0"/>
          </a:p>
        </p:txBody>
      </p:sp>
      <p:sp>
        <p:nvSpPr>
          <p:cNvPr id="3" name="Content Placeholder 2"/>
          <p:cNvSpPr>
            <a:spLocks noGrp="1"/>
          </p:cNvSpPr>
          <p:nvPr>
            <p:ph idx="1"/>
          </p:nvPr>
        </p:nvSpPr>
        <p:spPr>
          <a:xfrm>
            <a:off x="3590046" y="1804499"/>
            <a:ext cx="6766560" cy="2700528"/>
          </a:xfrm>
        </p:spPr>
        <p:txBody>
          <a:bodyPr/>
          <a:lstStyle/>
          <a:p>
            <a:r>
              <a:rPr lang="en-US" dirty="0"/>
              <a:t>Social Buzz was founded by two former engineers from a large social media conglomerate, one from London and the other from San Francisco. They left in 2008 and both met in San Francisco to start their business. They started Social Buzz because they saw an opportunity to build on the foundation that their previous company started by creating a new platform where content took center stage. Social Buzz emphasizes content by keeping all users anonymous, only tracking user reactions on every piece of content. There are over 100 ways that users can react to content, spanning beyond the traditional reactions of likes, dislikes, and comments. This ensures that trending content, as opposed to individual users, is at the forefront of user feeds. </a:t>
            </a:r>
            <a:endParaRPr lang="en-US" dirty="0"/>
          </a:p>
        </p:txBody>
      </p:sp>
      <p:sp>
        <p:nvSpPr>
          <p:cNvPr id="14" name="Footer Placeholder 13"/>
          <p:cNvSpPr>
            <a:spLocks noGrp="1"/>
          </p:cNvSpPr>
          <p:nvPr>
            <p:ph type="ftr" sz="quarter" idx="11"/>
          </p:nvPr>
        </p:nvSpPr>
        <p:spPr>
          <a:xfrm>
            <a:off x="3478079" y="102637"/>
            <a:ext cx="3200400" cy="274320"/>
          </a:xfrm>
        </p:spPr>
        <p:txBody>
          <a:bodyPr/>
          <a:lstStyle/>
          <a:p>
            <a:r>
              <a:rPr lang="en-US" dirty="0"/>
              <a:t>Social Buzz</a:t>
            </a:r>
            <a:endParaRPr lang="en-US" dirty="0"/>
          </a:p>
        </p:txBody>
      </p:sp>
      <p:sp>
        <p:nvSpPr>
          <p:cNvPr id="15" name="Slide Number Placeholder 1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763" y="2003655"/>
            <a:ext cx="6400800" cy="768096"/>
          </a:xfrm>
        </p:spPr>
        <p:txBody>
          <a:bodyPr/>
          <a:lstStyle/>
          <a:p>
            <a:r>
              <a:rPr lang="en-US" sz="4400" b="1" dirty="0">
                <a:solidFill>
                  <a:schemeClr val="accent6"/>
                </a:solidFill>
                <a:latin typeface="Arial Black" panose="020B0A04020102020204" pitchFamily="34" charset="0"/>
                <a:cs typeface="Arial Black" panose="020B0A04020102020204" pitchFamily="34" charset="0"/>
              </a:rPr>
              <a:t>Project Recap</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3" name="Text Placeholder 2"/>
          <p:cNvSpPr>
            <a:spLocks noGrp="1"/>
          </p:cNvSpPr>
          <p:nvPr>
            <p:ph type="body" idx="1"/>
          </p:nvPr>
        </p:nvSpPr>
        <p:spPr>
          <a:xfrm>
            <a:off x="2569028" y="3253398"/>
            <a:ext cx="9043852" cy="2998112"/>
          </a:xfrm>
        </p:spPr>
        <p:txBody>
          <a:bodyPr/>
          <a:lstStyle/>
          <a:p>
            <a:pPr algn="ctr"/>
            <a:r>
              <a:rPr lang="en-US" sz="2000" dirty="0"/>
              <a:t>Social Buzz is a fast growing technology unicorn that need to adapt quickly to it's global scale.</a:t>
            </a:r>
            <a:endParaRPr lang="en-US" sz="2000" dirty="0"/>
          </a:p>
          <a:p>
            <a:pPr algn="ctr"/>
            <a:r>
              <a:rPr lang="en-US" sz="2000" dirty="0"/>
              <a:t> Accenture has begun a 3 month POC focusing on these tasks:</a:t>
            </a:r>
            <a:endParaRPr lang="en-US" sz="2000" dirty="0"/>
          </a:p>
          <a:p>
            <a:pPr algn="ctr"/>
            <a:r>
              <a:rPr lang="en-US" sz="2000" dirty="0"/>
              <a:t> </a:t>
            </a:r>
            <a:endParaRPr lang="en-US" sz="2000" dirty="0"/>
          </a:p>
          <a:p>
            <a:pPr algn="ctr"/>
            <a:r>
              <a:rPr lang="en-US" sz="2000" dirty="0"/>
              <a:t>• An audit of Social Buzz's big data practice</a:t>
            </a:r>
            <a:endParaRPr lang="en-US" sz="2000" dirty="0"/>
          </a:p>
          <a:p>
            <a:pPr algn="ctr"/>
            <a:r>
              <a:rPr lang="en-US" sz="2000" dirty="0"/>
              <a:t> • Recommendations for a successful IPO </a:t>
            </a:r>
            <a:endParaRPr lang="en-US" sz="2000" dirty="0"/>
          </a:p>
          <a:p>
            <a:pPr algn="ctr"/>
            <a:r>
              <a:rPr lang="en-US" sz="2000" dirty="0"/>
              <a:t>• Analysis to find Social Buzz's top 5 most popular categories of content </a:t>
            </a:r>
            <a:r>
              <a:rPr lang="en-US" sz="2000" dirty="0">
                <a:latin typeface="Sabon Next LT" panose="02000500000000000000" pitchFamily="2" charset="0"/>
                <a:cs typeface="Sabon Next LT" panose="02000500000000000000" pitchFamily="2" charset="0"/>
              </a:rPr>
              <a:t> </a:t>
            </a:r>
            <a:endParaRPr lang="en-US" sz="2000" dirty="0">
              <a:latin typeface="Sabon Next LT" panose="02000500000000000000" pitchFamily="2" charset="0"/>
              <a:cs typeface="Sabon Next LT" panose="02000500000000000000" pitchFamily="2" charset="0"/>
            </a:endParaRPr>
          </a:p>
          <a:p>
            <a:pPr algn="ctr"/>
            <a:endParaRPr lang="en-US" sz="2400" dirty="0">
              <a:solidFill>
                <a:schemeClr val="accent6"/>
              </a:solidFill>
              <a:latin typeface="Sabon Next LT" panose="02000500000000000000" pitchFamily="2" charset="0"/>
              <a:cs typeface="Sabon Next LT" panose="02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MEET OUR TEAM</a:t>
            </a:r>
            <a:endParaRPr lang="en-US" dirty="0"/>
          </a:p>
        </p:txBody>
      </p:sp>
      <p:sp>
        <p:nvSpPr>
          <p:cNvPr id="73" name="Footer Placeholder 72"/>
          <p:cNvSpPr>
            <a:spLocks noGrp="1"/>
          </p:cNvSpPr>
          <p:nvPr>
            <p:ph type="ftr" sz="quarter" idx="11"/>
          </p:nvPr>
        </p:nvSpPr>
        <p:spPr/>
        <p:txBody>
          <a:bodyPr/>
          <a:lstStyle/>
          <a:p>
            <a:r>
              <a:rPr lang="en-US"/>
              <a:t>Presentation title</a:t>
            </a:r>
            <a:endParaRPr lang="en-US" dirty="0"/>
          </a:p>
        </p:txBody>
      </p:sp>
      <p:sp>
        <p:nvSpPr>
          <p:cNvPr id="74" name="Slide Number Placeholder 73"/>
          <p:cNvSpPr>
            <a:spLocks noGrp="1"/>
          </p:cNvSpPr>
          <p:nvPr>
            <p:ph type="sldNum" sz="quarter" idx="12"/>
          </p:nvPr>
        </p:nvSpPr>
        <p:spPr/>
        <p:txBody>
          <a:bodyPr/>
          <a:lstStyle/>
          <a:p>
            <a:fld id="{48F63A3B-78C7-47BE-AE5E-E10140E04643}" type="slidenum">
              <a:rPr lang="en-US" smtClean="0"/>
            </a:fld>
            <a:endParaRPr lang="en-US" dirty="0"/>
          </a:p>
        </p:txBody>
      </p:sp>
      <p:sp>
        <p:nvSpPr>
          <p:cNvPr id="2" name="Text Placeholder 1"/>
          <p:cNvSpPr>
            <a:spLocks noGrp="1"/>
          </p:cNvSpPr>
          <p:nvPr>
            <p:ph type="body" sz="quarter" idx="14"/>
          </p:nvPr>
        </p:nvSpPr>
        <p:spPr/>
        <p:txBody>
          <a:bodyPr/>
          <a:lstStyle/>
          <a:p>
            <a:r>
              <a:rPr lang="en-US" dirty="0"/>
              <a:t>Managing Director</a:t>
            </a:r>
            <a:endParaRPr lang="en-US" dirty="0"/>
          </a:p>
          <a:p>
            <a:endParaRPr lang="en-US" dirty="0"/>
          </a:p>
        </p:txBody>
      </p:sp>
      <p:sp>
        <p:nvSpPr>
          <p:cNvPr id="5" name="Text Placeholder 4"/>
          <p:cNvSpPr>
            <a:spLocks noGrp="1"/>
          </p:cNvSpPr>
          <p:nvPr>
            <p:ph type="body" sz="quarter" idx="15"/>
          </p:nvPr>
        </p:nvSpPr>
        <p:spPr/>
        <p:txBody>
          <a:bodyPr/>
          <a:lstStyle/>
          <a:p>
            <a:r>
              <a:rPr lang="en-US" dirty="0"/>
              <a:t>Mae Mulligan</a:t>
            </a:r>
            <a:endParaRPr lang="en-US" dirty="0"/>
          </a:p>
        </p:txBody>
      </p:sp>
      <p:sp>
        <p:nvSpPr>
          <p:cNvPr id="6" name="Text Placeholder 5"/>
          <p:cNvSpPr>
            <a:spLocks noGrp="1"/>
          </p:cNvSpPr>
          <p:nvPr>
            <p:ph type="body" sz="quarter" idx="16"/>
          </p:nvPr>
        </p:nvSpPr>
        <p:spPr/>
        <p:txBody>
          <a:bodyPr/>
          <a:lstStyle/>
          <a:p>
            <a:r>
              <a:rPr lang="en-US" dirty="0"/>
              <a:t>Industry Lead</a:t>
            </a:r>
            <a:endParaRPr lang="en-US" dirty="0"/>
          </a:p>
          <a:p>
            <a:endParaRPr lang="en-US" dirty="0"/>
          </a:p>
        </p:txBody>
      </p:sp>
      <p:sp>
        <p:nvSpPr>
          <p:cNvPr id="8" name="Text Placeholder 7"/>
          <p:cNvSpPr>
            <a:spLocks noGrp="1"/>
          </p:cNvSpPr>
          <p:nvPr>
            <p:ph type="body" sz="quarter" idx="18"/>
          </p:nvPr>
        </p:nvSpPr>
        <p:spPr>
          <a:xfrm>
            <a:off x="3674379" y="5599754"/>
            <a:ext cx="2283472" cy="365125"/>
          </a:xfrm>
        </p:spPr>
        <p:txBody>
          <a:bodyPr/>
          <a:lstStyle/>
          <a:p>
            <a:r>
              <a:rPr lang="en-US" dirty="0"/>
              <a:t>Susan Curtis</a:t>
            </a:r>
            <a:endParaRPr lang="en-US" dirty="0"/>
          </a:p>
        </p:txBody>
      </p:sp>
      <p:sp>
        <p:nvSpPr>
          <p:cNvPr id="9" name="Text Placeholder 8"/>
          <p:cNvSpPr>
            <a:spLocks noGrp="1"/>
          </p:cNvSpPr>
          <p:nvPr>
            <p:ph type="body" sz="quarter" idx="19"/>
          </p:nvPr>
        </p:nvSpPr>
        <p:spPr/>
        <p:txBody>
          <a:bodyPr/>
          <a:lstStyle/>
          <a:p>
            <a:r>
              <a:rPr lang="en-US" dirty="0"/>
              <a:t>Data Scientist</a:t>
            </a:r>
            <a:endParaRPr lang="en-US" dirty="0"/>
          </a:p>
        </p:txBody>
      </p:sp>
      <p:sp>
        <p:nvSpPr>
          <p:cNvPr id="11" name="Text Placeholder 10"/>
          <p:cNvSpPr>
            <a:spLocks noGrp="1"/>
          </p:cNvSpPr>
          <p:nvPr>
            <p:ph type="body" sz="quarter" idx="21"/>
          </p:nvPr>
        </p:nvSpPr>
        <p:spPr/>
        <p:txBody>
          <a:bodyPr/>
          <a:lstStyle/>
          <a:p>
            <a:r>
              <a:rPr lang="en-US" dirty="0"/>
              <a:t>Michelle Grove</a:t>
            </a:r>
            <a:endParaRPr lang="en-US" dirty="0"/>
          </a:p>
        </p:txBody>
      </p:sp>
      <p:sp>
        <p:nvSpPr>
          <p:cNvPr id="12" name="Text Placeholder 11"/>
          <p:cNvSpPr>
            <a:spLocks noGrp="1"/>
          </p:cNvSpPr>
          <p:nvPr>
            <p:ph type="body" sz="quarter" idx="22"/>
          </p:nvPr>
        </p:nvSpPr>
        <p:spPr/>
        <p:txBody>
          <a:bodyPr/>
          <a:lstStyle/>
          <a:p>
            <a:r>
              <a:rPr lang="en-US" sz="1600" dirty="0"/>
              <a:t>Data Analyst Intern</a:t>
            </a:r>
            <a:endParaRPr lang="en-US" sz="1600" dirty="0"/>
          </a:p>
          <a:p>
            <a:r>
              <a:rPr lang="en-US" dirty="0"/>
              <a:t>​</a:t>
            </a:r>
            <a:endParaRPr lang="en-US" dirty="0"/>
          </a:p>
        </p:txBody>
      </p:sp>
      <p:sp>
        <p:nvSpPr>
          <p:cNvPr id="14" name="Text Placeholder 13"/>
          <p:cNvSpPr>
            <a:spLocks noGrp="1"/>
          </p:cNvSpPr>
          <p:nvPr>
            <p:ph type="body" sz="quarter" idx="24"/>
          </p:nvPr>
        </p:nvSpPr>
        <p:spPr/>
        <p:txBody>
          <a:bodyPr/>
          <a:lstStyle/>
          <a:p>
            <a:r>
              <a:rPr lang="en-US" dirty="0"/>
              <a:t>Tushar Jagtap</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1472946"/>
            <a:ext cx="5242560" cy="623316"/>
          </a:xfrm>
        </p:spPr>
        <p:txBody>
          <a:bodyPr/>
          <a:lstStyle/>
          <a:p>
            <a:r>
              <a:rPr lang="en-US" dirty="0"/>
              <a:t>Problem</a:t>
            </a:r>
            <a:endParaRPr lang="en-US" dirty="0"/>
          </a:p>
        </p:txBody>
      </p:sp>
      <p:sp>
        <p:nvSpPr>
          <p:cNvPr id="3" name="Content Placeholder 2"/>
          <p:cNvSpPr>
            <a:spLocks noGrp="1"/>
          </p:cNvSpPr>
          <p:nvPr>
            <p:ph idx="1"/>
          </p:nvPr>
        </p:nvSpPr>
        <p:spPr>
          <a:xfrm>
            <a:off x="1508760" y="3886200"/>
            <a:ext cx="5879592" cy="1652016"/>
          </a:xfrm>
        </p:spPr>
        <p:txBody>
          <a:bodyPr/>
          <a:lstStyle/>
          <a:p>
            <a:endParaRPr lang="en-US" dirty="0"/>
          </a:p>
          <a:p>
            <a:endParaRPr lang="en-US" dirty="0"/>
          </a:p>
          <a:p>
            <a:endParaRPr lang="en-US" dirty="0"/>
          </a:p>
          <a:p>
            <a:r>
              <a:rPr lang="en-US" dirty="0"/>
              <a:t>But how to capitalize on it when there is so much?</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
        <p:nvSpPr>
          <p:cNvPr id="5" name="Footer Placeholder 4"/>
          <p:cNvSpPr>
            <a:spLocks noGrp="1"/>
          </p:cNvSpPr>
          <p:nvPr>
            <p:ph type="ftr" sz="quarter" idx="13"/>
          </p:nvPr>
        </p:nvSpPr>
        <p:spPr/>
        <p:txBody>
          <a:bodyPr/>
          <a:lstStyle/>
          <a:p>
            <a:r>
              <a:rPr lang="en-US"/>
              <a:t>Presentation title</a:t>
            </a:r>
            <a:endParaRPr lang="en-US" dirty="0"/>
          </a:p>
        </p:txBody>
      </p:sp>
      <p:sp>
        <p:nvSpPr>
          <p:cNvPr id="6" name="Rectangle 5"/>
          <p:cNvSpPr/>
          <p:nvPr/>
        </p:nvSpPr>
        <p:spPr>
          <a:xfrm>
            <a:off x="2721864" y="2536698"/>
            <a:ext cx="4666488" cy="1386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60000"/>
                    <a:lumOff val="40000"/>
                  </a:schemeClr>
                </a:solidFill>
              </a:rPr>
              <a:t>Over 100000 posts per day </a:t>
            </a:r>
            <a:endParaRPr lang="en-US" dirty="0">
              <a:solidFill>
                <a:schemeClr val="accent6">
                  <a:lumMod val="60000"/>
                  <a:lumOff val="40000"/>
                </a:schemeClr>
              </a:solidFill>
            </a:endParaRPr>
          </a:p>
          <a:p>
            <a:r>
              <a:rPr lang="en-US" dirty="0">
                <a:solidFill>
                  <a:schemeClr val="accent6">
                    <a:lumMod val="60000"/>
                    <a:lumOff val="40000"/>
                  </a:schemeClr>
                </a:solidFill>
              </a:rPr>
              <a:t>                   </a:t>
            </a:r>
            <a:endParaRPr lang="en-US" dirty="0">
              <a:solidFill>
                <a:schemeClr val="accent6">
                  <a:lumMod val="60000"/>
                  <a:lumOff val="40000"/>
                </a:schemeClr>
              </a:solidFill>
            </a:endParaRPr>
          </a:p>
          <a:p>
            <a:r>
              <a:rPr lang="en-US" dirty="0">
                <a:solidFill>
                  <a:schemeClr val="accent6">
                    <a:lumMod val="60000"/>
                    <a:lumOff val="40000"/>
                  </a:schemeClr>
                </a:solidFill>
              </a:rPr>
              <a:t> </a:t>
            </a:r>
            <a:endParaRPr lang="en-US" dirty="0">
              <a:solidFill>
                <a:schemeClr val="accent6">
                  <a:lumMod val="60000"/>
                  <a:lumOff val="40000"/>
                </a:schemeClr>
              </a:solidFill>
            </a:endParaRPr>
          </a:p>
          <a:p>
            <a:r>
              <a:rPr lang="en-US" dirty="0">
                <a:solidFill>
                  <a:schemeClr val="accent6">
                    <a:lumMod val="60000"/>
                    <a:lumOff val="40000"/>
                  </a:schemeClr>
                </a:solidFill>
              </a:rPr>
              <a:t>36,500,000 pieces of content per year</a:t>
            </a:r>
            <a:endParaRPr lang="en-US" dirty="0">
              <a:solidFill>
                <a:schemeClr val="accent6">
                  <a:lumMod val="60000"/>
                  <a:lumOff val="4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cs typeface="Arial Black" panose="020B0A04020102020204" pitchFamily="34" charset="0"/>
              </a:rPr>
              <a:t>yearly</a:t>
            </a:r>
            <a:r>
              <a:rPr lang="en-US" sz="4400" b="1" dirty="0">
                <a:solidFill>
                  <a:schemeClr val="accent6"/>
                </a:solidFill>
                <a:latin typeface="Arial Black" panose="020B0A04020102020204" pitchFamily="34" charset="0"/>
                <a:cs typeface="Arial Black" panose="020B0A04020102020204" pitchFamily="34" charset="0"/>
              </a:rPr>
              <a:t> PERFORMANCE</a:t>
            </a:r>
            <a:endParaRPr lang="en-US" sz="4400" b="1" dirty="0">
              <a:solidFill>
                <a:schemeClr val="accent6"/>
              </a:solidFill>
              <a:latin typeface="Arial Black" panose="020B0A04020102020204" pitchFamily="34" charset="0"/>
              <a:cs typeface="Arial Black" panose="020B0A04020102020204" pitchFamily="34" charset="0"/>
            </a:endParaRPr>
          </a:p>
        </p:txBody>
      </p:sp>
      <p:graphicFrame>
        <p:nvGraphicFramePr>
          <p:cNvPr id="12" name="Content Placeholder 11"/>
          <p:cNvGraphicFramePr>
            <a:graphicFrameLocks noGrp="1"/>
          </p:cNvGraphicFramePr>
          <p:nvPr>
            <p:ph sz="half" idx="1"/>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1"/>
          </a:graphicData>
        </a:graphic>
      </p:graphicFrame>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cs typeface="Arial Black" panose="020B0A04020102020204" pitchFamily="34" charset="0"/>
              </a:rPr>
              <a:t>Content Distribution</a:t>
            </a:r>
            <a:endParaRPr lang="en-US" sz="4400" b="1" dirty="0">
              <a:solidFill>
                <a:schemeClr val="accent6"/>
              </a:solidFill>
              <a:latin typeface="Arial Black" panose="020B0A04020102020204" pitchFamily="34" charset="0"/>
              <a:cs typeface="Arial Black" panose="020B0A04020102020204" pitchFamily="34" charset="0"/>
            </a:endParaRPr>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fld id="{48F63A3B-78C7-47BE-AE5E-E10140E04643}" type="slidenum">
              <a:rPr lang="en-US" smtClean="0"/>
            </a:fld>
            <a:endParaRPr lang="en-US" dirty="0"/>
          </a:p>
        </p:txBody>
      </p:sp>
      <p:graphicFrame>
        <p:nvGraphicFramePr>
          <p:cNvPr id="5" name="Chart 4"/>
          <p:cNvGraphicFramePr/>
          <p:nvPr/>
        </p:nvGraphicFramePr>
        <p:xfrm>
          <a:off x="1609725" y="2390775"/>
          <a:ext cx="9753600" cy="31718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
        <p:nvSpPr>
          <p:cNvPr id="6" name="Rectangle 5"/>
          <p:cNvSpPr/>
          <p:nvPr/>
        </p:nvSpPr>
        <p:spPr>
          <a:xfrm>
            <a:off x="0" y="-320040"/>
            <a:ext cx="12397740" cy="7231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4130" y="0"/>
            <a:ext cx="4918554" cy="2951132"/>
          </a:xfrm>
          <a:prstGeom prst="rect">
            <a:avLst/>
          </a:prstGeom>
        </p:spPr>
      </p:pic>
      <p:pic>
        <p:nvPicPr>
          <p:cNvPr id="11" name="Graphic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3508" y="3183974"/>
            <a:ext cx="5724525" cy="3438525"/>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3348</Words>
  <Application>WPS Presentation</Application>
  <PresentationFormat>Widescreen</PresentationFormat>
  <Paragraphs>153</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Arial Black</vt:lpstr>
      <vt:lpstr>Arial Regular</vt:lpstr>
      <vt:lpstr>Sabon Next LT</vt:lpstr>
      <vt:lpstr>Sitka Text</vt:lpstr>
      <vt:lpstr>Arial Unicode MS</vt:lpstr>
      <vt:lpstr>Office Theme</vt:lpstr>
      <vt:lpstr>SOCIAL BUZZ  Data analysis </vt:lpstr>
      <vt:lpstr>AGENDA</vt:lpstr>
      <vt:lpstr>Introduction</vt:lpstr>
      <vt:lpstr>Project Recap</vt:lpstr>
      <vt:lpstr>MEET OUR TEAM</vt:lpstr>
      <vt:lpstr>Problem</vt:lpstr>
      <vt:lpstr>yearly PERFORMANCE</vt:lpstr>
      <vt:lpstr>Content Distribution</vt:lpstr>
      <vt:lpstr>PowerPoint 演示文稿</vt:lpstr>
      <vt:lpstr>PowerPoint 演示文稿</vt:lpstr>
      <vt:lpstr>Process </vt:lpstr>
      <vt:lpstr>Insights</vt:lpstr>
      <vt:lpstr>SUMMARY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Tanu Rajput</dc:creator>
  <cp:lastModifiedBy>Intel</cp:lastModifiedBy>
  <cp:revision>4</cp:revision>
  <dcterms:created xsi:type="dcterms:W3CDTF">2022-12-04T13:11:00Z</dcterms:created>
  <dcterms:modified xsi:type="dcterms:W3CDTF">2022-12-05T10:42:09Z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3C40CA1B79E341F79FDB7A174A10D936</vt:lpwstr>
  </property>
  <property fmtid="{D5CDD505-2E9C-101B-9397-08002B2CF9AE}" pid="3" name="KSOProductBuildVer">
    <vt:lpwstr>1033-11.2.0.11417</vt:lpwstr>
  </property>
</Properties>
</file>